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2"/>
  </p:notesMasterIdLst>
  <p:sldIdLst>
    <p:sldId id="287" r:id="rId2"/>
    <p:sldId id="286" r:id="rId3"/>
    <p:sldId id="258" r:id="rId4"/>
    <p:sldId id="257" r:id="rId5"/>
    <p:sldId id="272" r:id="rId6"/>
    <p:sldId id="259" r:id="rId7"/>
    <p:sldId id="260" r:id="rId8"/>
    <p:sldId id="274" r:id="rId9"/>
    <p:sldId id="261" r:id="rId10"/>
    <p:sldId id="288" r:id="rId11"/>
    <p:sldId id="289" r:id="rId12"/>
    <p:sldId id="290" r:id="rId13"/>
    <p:sldId id="278" r:id="rId14"/>
    <p:sldId id="263" r:id="rId15"/>
    <p:sldId id="293" r:id="rId16"/>
    <p:sldId id="264" r:id="rId17"/>
    <p:sldId id="265" r:id="rId18"/>
    <p:sldId id="280" r:id="rId19"/>
    <p:sldId id="266" r:id="rId20"/>
    <p:sldId id="267" r:id="rId21"/>
    <p:sldId id="275" r:id="rId22"/>
    <p:sldId id="276" r:id="rId23"/>
    <p:sldId id="281" r:id="rId24"/>
    <p:sldId id="294" r:id="rId25"/>
    <p:sldId id="291" r:id="rId26"/>
    <p:sldId id="292" r:id="rId27"/>
    <p:sldId id="282" r:id="rId28"/>
    <p:sldId id="284" r:id="rId29"/>
    <p:sldId id="270" r:id="rId30"/>
    <p:sldId id="268" r:id="rId31"/>
  </p:sldIdLst>
  <p:sldSz cx="9144000" cy="6858000" type="screen4x3"/>
  <p:notesSz cx="6858000" cy="9144000"/>
  <p:defaultTextStyle>
    <a:defPPr>
      <a:defRPr lang="en-Z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15" autoAdjust="0"/>
    <p:restoredTop sz="94660"/>
  </p:normalViewPr>
  <p:slideViewPr>
    <p:cSldViewPr>
      <p:cViewPr>
        <p:scale>
          <a:sx n="66" d="100"/>
          <a:sy n="66" d="100"/>
        </p:scale>
        <p:origin x="-63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9AF7C-2E6C-464B-892A-C19D0D18C3A5}" type="datetimeFigureOut">
              <a:rPr lang="en-US" smtClean="0"/>
              <a:pPr/>
              <a:t>9/22/2010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32CDD-4857-4F62-A8B1-35D99472899A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mtClean="0"/>
              <a:t>NYLSTROOM PRIMARY</a:t>
            </a:r>
          </a:p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32CDD-4857-4F62-A8B1-35D99472899A}" type="slidenum">
              <a:rPr lang="en-ZA" smtClean="0"/>
              <a:pPr/>
              <a:t>2</a:t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32CDD-4857-4F62-A8B1-35D99472899A}" type="slidenum">
              <a:rPr lang="en-ZA" smtClean="0"/>
              <a:pPr/>
              <a:t>21</a:t>
            </a:fld>
            <a:endParaRPr lang="en-Z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NYLSTROOM</a:t>
            </a:r>
            <a:r>
              <a:rPr lang="en-ZA" baseline="0" dirty="0" smtClean="0"/>
              <a:t> PRIMARY SCHOOL</a:t>
            </a:r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32CDD-4857-4F62-A8B1-35D99472899A}" type="slidenum">
              <a:rPr lang="en-ZA" smtClean="0"/>
              <a:pPr/>
              <a:t>29</a:t>
            </a:fld>
            <a:endParaRPr lang="en-Z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32CDD-4857-4F62-A8B1-35D99472899A}" type="slidenum">
              <a:rPr lang="en-ZA" smtClean="0"/>
              <a:pPr/>
              <a:t>30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DC5-D3BA-4D83-9E3C-E42A21705E3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4CCF-8A95-45F2-87D1-D7FF273640C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8EA6-33D4-4CAF-84B9-503FE0A6BD7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 spd="slow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AC27DB-5FF2-4B89-9335-7E1D7B124354}" type="slidenum">
              <a:rPr lang="en-ZA"/>
              <a:pPr/>
              <a:t>‹#›</a:t>
            </a:fld>
            <a:endParaRPr lang="en-ZA"/>
          </a:p>
        </p:txBody>
      </p:sp>
    </p:spTree>
  </p:cSld>
  <p:clrMapOvr>
    <a:masterClrMapping/>
  </p:clrMapOvr>
  <p:transition spd="slow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B50280F-CDD0-4F09-946C-928A57751A5A}" type="slidenum">
              <a:rPr lang="en-ZA"/>
              <a:pPr/>
              <a:t>‹#›</a:t>
            </a:fld>
            <a:endParaRPr lang="en-ZA"/>
          </a:p>
        </p:txBody>
      </p:sp>
    </p:spTree>
  </p:cSld>
  <p:clrMapOvr>
    <a:masterClrMapping/>
  </p:clrMapOvr>
  <p:transition spd="slow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787E5D9-1AFA-4B5C-8A81-1AB3B4CB2A7B}" type="slidenum">
              <a:rPr lang="en-ZA"/>
              <a:pPr/>
              <a:t>‹#›</a:t>
            </a:fld>
            <a:endParaRPr lang="en-ZA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FA86-4605-455D-8154-B8A6ADA0404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1316-24C8-4518-98BC-3E7AE2A9EA08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F9F80-0C10-472D-87DB-61B6D541086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5BF3-3E75-4D30-B48E-3A48FE1BE00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F5CB-A0DA-4B99-B3C8-489064F8FAE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7FBFD-14F6-4219-9B46-24D65DD8B56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D45E0-FA2F-4705-91B6-2A4870D8D15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298C3D-43E1-4C03-981C-B6B0E6231840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1EBA11-19E4-4B70-90E1-8C9C181A7D20}" type="slidenum">
              <a:rPr lang="en-ZA" smtClean="0"/>
              <a:pPr/>
              <a:t>‹#›</a:t>
            </a:fld>
            <a:endParaRPr lang="en-Z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u="sng" dirty="0" smtClean="0">
                <a:latin typeface="Algerian" pitchFamily="82" charset="0"/>
              </a:rPr>
              <a:t>NYLSTROOM PRIMARY SCHOOL</a:t>
            </a:r>
            <a:endParaRPr lang="en-ZA" b="1" u="sng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ZA" b="1" dirty="0" smtClean="0">
              <a:latin typeface="PMingLiU-ExtB" pitchFamily="18" charset="-120"/>
              <a:ea typeface="PMingLiU-ExtB" pitchFamily="18" charset="-120"/>
            </a:endParaRPr>
          </a:p>
          <a:p>
            <a:pPr>
              <a:buNone/>
            </a:pPr>
            <a:endParaRPr lang="en-ZA" b="1" dirty="0" smtClean="0">
              <a:latin typeface="PMingLiU-ExtB" pitchFamily="18" charset="-120"/>
              <a:ea typeface="PMingLiU-ExtB" pitchFamily="18" charset="-120"/>
            </a:endParaRPr>
          </a:p>
          <a:p>
            <a:pPr>
              <a:buNone/>
            </a:pPr>
            <a:r>
              <a:rPr lang="en-ZA" b="1" dirty="0" smtClean="0">
                <a:latin typeface="PMingLiU-ExtB" pitchFamily="18" charset="-120"/>
                <a:ea typeface="PMingLiU-ExtB" pitchFamily="18" charset="-120"/>
              </a:rPr>
              <a:t>PRESENTER		: MALEBALA CHUEU</a:t>
            </a:r>
          </a:p>
          <a:p>
            <a:pPr>
              <a:buNone/>
            </a:pPr>
            <a:r>
              <a:rPr lang="en-ZA" b="1" dirty="0" smtClean="0">
                <a:latin typeface="PMingLiU-ExtB" pitchFamily="18" charset="-120"/>
                <a:ea typeface="PMingLiU-ExtB" pitchFamily="18" charset="-120"/>
              </a:rPr>
              <a:t>PROVINCE		: LIMPOPO</a:t>
            </a:r>
          </a:p>
          <a:p>
            <a:pPr>
              <a:buNone/>
            </a:pPr>
            <a:r>
              <a:rPr lang="en-ZA" b="1" dirty="0" smtClean="0">
                <a:latin typeface="PMingLiU-ExtB" pitchFamily="18" charset="-120"/>
                <a:ea typeface="PMingLiU-ExtB" pitchFamily="18" charset="-120"/>
              </a:rPr>
              <a:t>DISTRICT		: WATERBERG</a:t>
            </a:r>
          </a:p>
          <a:p>
            <a:pPr>
              <a:buNone/>
            </a:pPr>
            <a:r>
              <a:rPr lang="en-ZA" b="1" dirty="0" smtClean="0">
                <a:latin typeface="PMingLiU-ExtB" pitchFamily="18" charset="-120"/>
                <a:ea typeface="PMingLiU-ExtB" pitchFamily="18" charset="-120"/>
              </a:rPr>
              <a:t>CIRCUIT		: NYLSTROOM</a:t>
            </a:r>
          </a:p>
          <a:p>
            <a:pPr>
              <a:buNone/>
            </a:pPr>
            <a:r>
              <a:rPr lang="en-ZA" b="1" dirty="0" smtClean="0">
                <a:latin typeface="PMingLiU-ExtB" pitchFamily="18" charset="-120"/>
                <a:ea typeface="PMingLiU-ExtB" pitchFamily="18" charset="-120"/>
              </a:rPr>
              <a:t>SCHOOL		: </a:t>
            </a:r>
            <a:r>
              <a:rPr lang="en-ZA" b="1" dirty="0" smtClean="0">
                <a:latin typeface="PMingLiU-ExtB" pitchFamily="18" charset="-120"/>
                <a:ea typeface="PMingLiU-ExtB" pitchFamily="18" charset="-120"/>
              </a:rPr>
              <a:t>NYLSTROOM  PRIMARY</a:t>
            </a:r>
            <a:endParaRPr lang="en-ZA" b="1" dirty="0" smtClean="0">
              <a:latin typeface="PMingLiU-ExtB" pitchFamily="18" charset="-120"/>
              <a:ea typeface="PMingLiU-ExtB" pitchFamily="18" charset="-120"/>
            </a:endParaRPr>
          </a:p>
          <a:p>
            <a:pPr>
              <a:buNone/>
            </a:pPr>
            <a:endParaRPr lang="en-ZA" dirty="0">
              <a:latin typeface="Algerian" pitchFamily="8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u="sng" dirty="0" smtClean="0"/>
              <a:t>INTERGRATION WITH CURRICULUM</a:t>
            </a:r>
            <a:endParaRPr lang="en-ZA" u="sn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ZA" b="1" dirty="0" smtClean="0"/>
              <a:t>MATHS LO5</a:t>
            </a:r>
            <a:endParaRPr lang="en-ZA" b="1" dirty="0"/>
          </a:p>
        </p:txBody>
      </p:sp>
      <p:pic>
        <p:nvPicPr>
          <p:cNvPr id="10" name="Content Placeholder 9" descr="Image003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6248" y="2428868"/>
            <a:ext cx="4467228" cy="4429132"/>
          </a:xfrm>
        </p:spPr>
      </p:pic>
      <p:pic>
        <p:nvPicPr>
          <p:cNvPr id="11" name="Picture 10" descr="Image00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428868"/>
            <a:ext cx="3786214" cy="4429132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CURRICULUM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ZA" dirty="0" smtClean="0"/>
              <a:t>MATHS LO 1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ZA" dirty="0" smtClean="0"/>
              <a:t>MATHS LO 1</a:t>
            </a:r>
            <a:endParaRPr lang="en-ZA" dirty="0"/>
          </a:p>
        </p:txBody>
      </p:sp>
      <p:pic>
        <p:nvPicPr>
          <p:cNvPr id="7" name="Picture 6" descr="Image00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1785926"/>
            <a:ext cx="5429288" cy="4857784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sng" dirty="0" smtClean="0"/>
              <a:t>CURRICULUM</a:t>
            </a:r>
            <a:endParaRPr lang="en-ZA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ZA" dirty="0" smtClean="0"/>
              <a:t>LO    LO 4</a:t>
            </a:r>
            <a:endParaRPr lang="en-ZA" dirty="0"/>
          </a:p>
        </p:txBody>
      </p:sp>
      <p:pic>
        <p:nvPicPr>
          <p:cNvPr id="7" name="Content Placeholder 6" descr="Image004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6200000">
            <a:off x="4500562" y="2143116"/>
            <a:ext cx="4643470" cy="4357718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sng" dirty="0" smtClean="0"/>
              <a:t>OLEANDER</a:t>
            </a:r>
            <a:endParaRPr lang="en-ZA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en-ZA" dirty="0" smtClean="0"/>
              <a:t>	</a:t>
            </a:r>
            <a:r>
              <a:rPr lang="en-ZA" sz="4000" dirty="0" smtClean="0"/>
              <a:t>	</a:t>
            </a:r>
            <a:r>
              <a:rPr lang="en-ZA" sz="4000" b="1" dirty="0" smtClean="0"/>
              <a:t>IMPACT</a:t>
            </a:r>
          </a:p>
          <a:p>
            <a:r>
              <a:rPr lang="en-ZA" b="1" dirty="0" smtClean="0"/>
              <a:t>POISONOUS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ZA" dirty="0" smtClean="0"/>
              <a:t>Leaves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ZA" dirty="0" smtClean="0"/>
              <a:t>Flowers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ZA" dirty="0" smtClean="0"/>
              <a:t>Sticks</a:t>
            </a:r>
          </a:p>
        </p:txBody>
      </p:sp>
      <p:pic>
        <p:nvPicPr>
          <p:cNvPr id="39939" name="Picture 3" descr="C:\Users\User\Pictures\2009-09-24\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357298"/>
            <a:ext cx="4929222" cy="55007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COMMUNITY AWARENESS</a:t>
            </a:r>
            <a:r>
              <a:rPr lang="en-US" dirty="0"/>
              <a:t> </a:t>
            </a:r>
            <a:endParaRPr lang="en-ZA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600" b="1" dirty="0"/>
              <a:t>MEXICAN POPPY 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	</a:t>
            </a:r>
            <a:r>
              <a:rPr lang="en-US" sz="1600" b="1" dirty="0"/>
              <a:t>CASE STUDY (MATILDA MODIBA ) 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Small rural farmer 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Maize, beans, groundnuts </a:t>
            </a:r>
          </a:p>
          <a:p>
            <a:pPr>
              <a:lnSpc>
                <a:spcPct val="80000"/>
              </a:lnSpc>
              <a:buNone/>
            </a:pPr>
            <a:r>
              <a:rPr lang="en-US" sz="1600" u="sng" dirty="0"/>
              <a:t>Control</a:t>
            </a:r>
            <a:r>
              <a:rPr lang="en-US" sz="1600" dirty="0"/>
              <a:t>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600" dirty="0"/>
              <a:t>Hoe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600" dirty="0"/>
              <a:t>pulling out</a:t>
            </a:r>
          </a:p>
          <a:p>
            <a:pPr lvl="4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800" b="1" dirty="0">
                <a:latin typeface="Verdana" pitchFamily="34" charset="0"/>
              </a:rPr>
              <a:t>IMPACT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600" dirty="0"/>
              <a:t>Regrows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600" dirty="0"/>
              <a:t>Spreads even more ( reduce  available  land for cultivation )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600" dirty="0"/>
              <a:t>Compete with crops for water (low &amp; poor harvest)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600" dirty="0"/>
              <a:t>Advice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600" dirty="0"/>
              <a:t>Using of chemicals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600" dirty="0"/>
              <a:t>Engaging </a:t>
            </a:r>
            <a:r>
              <a:rPr lang="en-US" sz="1600" dirty="0" err="1" smtClean="0"/>
              <a:t>dwa</a:t>
            </a:r>
            <a:r>
              <a:rPr lang="en-US" sz="1600" dirty="0" smtClean="0"/>
              <a:t> </a:t>
            </a:r>
            <a:endParaRPr lang="en-US" sz="1600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1600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ZA" sz="1600" dirty="0"/>
          </a:p>
          <a:p>
            <a:pPr>
              <a:lnSpc>
                <a:spcPct val="80000"/>
              </a:lnSpc>
            </a:pPr>
            <a:endParaRPr lang="en-ZA" sz="1600" dirty="0"/>
          </a:p>
        </p:txBody>
      </p:sp>
      <p:pic>
        <p:nvPicPr>
          <p:cNvPr id="20485" name="Picture 5" descr="Mexican pop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905000"/>
            <a:ext cx="4038600" cy="411480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sng" dirty="0" smtClean="0"/>
              <a:t>MORE ABOUT MEXICAN POPPY</a:t>
            </a:r>
            <a:endParaRPr lang="en-ZA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ZA" dirty="0" smtClean="0"/>
              <a:t>Cemetery  </a:t>
            </a:r>
            <a:r>
              <a:rPr lang="en-ZA" dirty="0" err="1" smtClean="0"/>
              <a:t>Masemola</a:t>
            </a:r>
            <a:endParaRPr lang="en-ZA" dirty="0" smtClean="0"/>
          </a:p>
          <a:p>
            <a:pPr>
              <a:buNone/>
            </a:pPr>
            <a:r>
              <a:rPr lang="en-ZA" dirty="0" smtClean="0"/>
              <a:t>     ( Sekhukhune) </a:t>
            </a:r>
            <a:endParaRPr lang="en-ZA" dirty="0"/>
          </a:p>
        </p:txBody>
      </p:sp>
      <p:pic>
        <p:nvPicPr>
          <p:cNvPr id="9" name="Content Placeholder 8" descr="Image00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24450" y="1905000"/>
            <a:ext cx="3086100" cy="4114800"/>
          </a:xfr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THORN APPLE</a:t>
            </a:r>
            <a:r>
              <a:rPr lang="en-US" dirty="0"/>
              <a:t> </a:t>
            </a:r>
            <a:endParaRPr lang="en-ZA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dirty="0"/>
              <a:t>Case study (Dina Phukubje) small rural farmer </a:t>
            </a:r>
          </a:p>
          <a:p>
            <a:pPr marL="0" indent="0">
              <a:lnSpc>
                <a:spcPct val="90000"/>
              </a:lnSpc>
            </a:pPr>
            <a:r>
              <a:rPr lang="en-US" dirty="0"/>
              <a:t>Same problem as Mexican poppy but also poisonous </a:t>
            </a:r>
          </a:p>
          <a:p>
            <a:pPr marL="0" indent="0">
              <a:lnSpc>
                <a:spcPct val="90000"/>
              </a:lnSpc>
            </a:pPr>
            <a:r>
              <a:rPr lang="en-US" dirty="0"/>
              <a:t>Problem even during harvesting </a:t>
            </a:r>
            <a:endParaRPr lang="en-ZA" dirty="0"/>
          </a:p>
        </p:txBody>
      </p:sp>
      <p:pic>
        <p:nvPicPr>
          <p:cNvPr id="21510" name="Picture 6" descr="Thorn app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357298"/>
            <a:ext cx="4495800" cy="5143536"/>
          </a:xfr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LANTANA CAMARA</a:t>
            </a:r>
            <a:r>
              <a:rPr lang="en-US" dirty="0"/>
              <a:t> </a:t>
            </a:r>
            <a:endParaRPr lang="en-ZA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Case study (Mr. Prinsloo) commercial farmer (cattle ) </a:t>
            </a:r>
          </a:p>
          <a:p>
            <a:r>
              <a:rPr lang="en-US" sz="2800" b="1" dirty="0"/>
              <a:t>Impact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dirty="0"/>
              <a:t>Economical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dirty="0"/>
              <a:t>Psychological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dirty="0"/>
              <a:t>Social </a:t>
            </a:r>
            <a:endParaRPr lang="en-ZA" sz="2800" dirty="0"/>
          </a:p>
          <a:p>
            <a:endParaRPr lang="en-ZA" sz="2800" dirty="0"/>
          </a:p>
        </p:txBody>
      </p:sp>
      <p:pic>
        <p:nvPicPr>
          <p:cNvPr id="22533" name="Picture 5" descr="Photo003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905000"/>
            <a:ext cx="4038600" cy="411480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u="sng" dirty="0" smtClean="0"/>
              <a:t>OUTCOMES</a:t>
            </a:r>
            <a:endParaRPr lang="en-Z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smtClean="0"/>
              <a:t>1. Working for water helped.</a:t>
            </a:r>
          </a:p>
          <a:p>
            <a:r>
              <a:rPr lang="en-ZA" dirty="0" smtClean="0"/>
              <a:t>Awareness spread to other people.</a:t>
            </a:r>
          </a:p>
          <a:p>
            <a:r>
              <a:rPr lang="en-ZA" dirty="0" smtClean="0"/>
              <a:t>Some started eradication.</a:t>
            </a:r>
            <a:endParaRPr lang="en-ZA" dirty="0"/>
          </a:p>
        </p:txBody>
      </p:sp>
      <p:pic>
        <p:nvPicPr>
          <p:cNvPr id="5" name="Content Placeholder 4" descr="SP_A005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4648200" y="1920085"/>
            <a:ext cx="4038600" cy="443484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CASTER OIL PLANT</a:t>
            </a:r>
            <a:r>
              <a:rPr lang="en-US" dirty="0"/>
              <a:t> </a:t>
            </a:r>
            <a:endParaRPr lang="en-ZA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Case study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Christinah Mokgola (Ex Traditional Healer Helper ) 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Impact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Poisonous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Useful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000" dirty="0"/>
              <a:t>Menstrual pain reliever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000" dirty="0"/>
              <a:t>Swollen body parts soother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000" dirty="0"/>
              <a:t>Advise : No further planting  and advise clients not to eat .  </a:t>
            </a:r>
            <a:endParaRPr lang="en-ZA" sz="2000" dirty="0"/>
          </a:p>
          <a:p>
            <a:pPr>
              <a:lnSpc>
                <a:spcPct val="90000"/>
              </a:lnSpc>
            </a:pPr>
            <a:endParaRPr lang="en-ZA" sz="2000" dirty="0"/>
          </a:p>
        </p:txBody>
      </p:sp>
      <p:pic>
        <p:nvPicPr>
          <p:cNvPr id="23557" name="Picture 5" descr="Caster oi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905000"/>
            <a:ext cx="4038600" cy="4114800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2208206"/>
          </a:xfrm>
        </p:spPr>
        <p:txBody>
          <a:bodyPr/>
          <a:lstStyle/>
          <a:p>
            <a:r>
              <a:rPr lang="en-ZA" u="sng" dirty="0" smtClean="0"/>
              <a:t>THE IMPACT OF INVASIVE ALIEN PLANTS ON PEOPLE’S LIFES</a:t>
            </a:r>
            <a:endParaRPr lang="en-Z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233742"/>
          </a:xfrm>
        </p:spPr>
        <p:txBody>
          <a:bodyPr/>
          <a:lstStyle/>
          <a:p>
            <a:pPr>
              <a:buNone/>
            </a:pPr>
            <a:r>
              <a:rPr lang="en-ZA" u="sng" dirty="0" smtClean="0"/>
              <a:t>What are invasive alien plants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ZA" dirty="0" smtClean="0"/>
              <a:t>Foreign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ZA" dirty="0" smtClean="0"/>
              <a:t>Easily spread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ZA" dirty="0" smtClean="0"/>
              <a:t>Huge  </a:t>
            </a:r>
          </a:p>
          <a:p>
            <a:pPr>
              <a:buNone/>
            </a:pPr>
            <a:endParaRPr lang="en-ZA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Modimolle</a:t>
            </a:r>
            <a:r>
              <a:rPr lang="en-US" dirty="0" smtClean="0"/>
              <a:t> </a:t>
            </a:r>
            <a:endParaRPr lang="en-ZA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284538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marL="1371600" lvl="3" indent="0">
              <a:lnSpc>
                <a:spcPct val="80000"/>
              </a:lnSpc>
              <a:buFont typeface="Tahoma" charset="0"/>
              <a:buNone/>
            </a:pPr>
            <a:r>
              <a:rPr lang="en-US" sz="2400" b="1" dirty="0"/>
              <a:t>IAP’S </a:t>
            </a:r>
          </a:p>
          <a:p>
            <a:pPr algn="l">
              <a:lnSpc>
                <a:spcPct val="80000"/>
              </a:lnSpc>
            </a:pPr>
            <a:r>
              <a:rPr lang="en-US" sz="2400" dirty="0"/>
              <a:t>Yellow bells , Guava , lantana , mulberry &amp; orchid </a:t>
            </a:r>
          </a:p>
          <a:p>
            <a:pPr algn="l">
              <a:lnSpc>
                <a:spcPct val="80000"/>
              </a:lnSpc>
            </a:pPr>
            <a:r>
              <a:rPr lang="en-US" sz="2400" dirty="0"/>
              <a:t>Awareness</a:t>
            </a:r>
          </a:p>
          <a:p>
            <a:pPr algn="l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400" dirty="0"/>
              <a:t>Need to address the community </a:t>
            </a:r>
          </a:p>
          <a:p>
            <a:pPr algn="l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900" dirty="0"/>
              <a:t>Churches</a:t>
            </a:r>
            <a:r>
              <a:rPr lang="en-US" sz="2400" dirty="0"/>
              <a:t> </a:t>
            </a:r>
          </a:p>
          <a:p>
            <a:pPr algn="l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/>
              <a:t>Funerals </a:t>
            </a:r>
          </a:p>
          <a:p>
            <a:pPr algn="l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/>
              <a:t>Community meetings </a:t>
            </a:r>
          </a:p>
          <a:p>
            <a:pPr algn="l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/>
              <a:t>To stop further planting &amp;control spreading.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ZA" sz="24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ZA" dirty="0" smtClean="0"/>
              <a:t> </a:t>
            </a:r>
            <a:r>
              <a:rPr lang="en-ZA" u="sng" dirty="0" smtClean="0"/>
              <a:t>IAP’S IN MODIMOLLE</a:t>
            </a:r>
            <a:endParaRPr lang="en-ZA" u="sng" dirty="0"/>
          </a:p>
        </p:txBody>
      </p:sp>
      <p:pic>
        <p:nvPicPr>
          <p:cNvPr id="37890" name="Picture 2" descr="C:\Users\User\Pictures\2009-09-24\0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57364"/>
            <a:ext cx="3578060" cy="1981200"/>
          </a:xfrm>
          <a:prstGeom prst="rect">
            <a:avLst/>
          </a:prstGeom>
          <a:noFill/>
        </p:spPr>
      </p:pic>
      <p:pic>
        <p:nvPicPr>
          <p:cNvPr id="37892" name="Picture 4" descr="C:\Users\User\Pictures\2009-09-24\01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857364"/>
            <a:ext cx="4214842" cy="1981200"/>
          </a:xfrm>
          <a:prstGeom prst="rect">
            <a:avLst/>
          </a:prstGeom>
          <a:noFill/>
        </p:spPr>
      </p:pic>
      <p:pic>
        <p:nvPicPr>
          <p:cNvPr id="37891" name="Picture 3" descr="C:\Users\User\Pictures\2009-09-24\007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876" y="3952868"/>
            <a:ext cx="3492304" cy="2643206"/>
          </a:xfrm>
          <a:prstGeom prst="rect">
            <a:avLst/>
          </a:prstGeom>
          <a:noFill/>
        </p:spPr>
      </p:pic>
      <p:pic>
        <p:nvPicPr>
          <p:cNvPr id="37893" name="Picture 5" descr="C:\Users\User\Pictures\2009-09-24\02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3990964"/>
            <a:ext cx="4286280" cy="26051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en-ZA" u="sng" dirty="0" smtClean="0"/>
              <a:t> MORE</a:t>
            </a:r>
            <a:endParaRPr lang="en-ZA" u="sng" dirty="0"/>
          </a:p>
        </p:txBody>
      </p:sp>
      <p:pic>
        <p:nvPicPr>
          <p:cNvPr id="38915" name="Picture 3" descr="C:\Users\User\Pictures\2009-09-24\0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05000"/>
            <a:ext cx="4071966" cy="1981200"/>
          </a:xfrm>
          <a:prstGeom prst="rect">
            <a:avLst/>
          </a:prstGeom>
          <a:noFill/>
        </p:spPr>
      </p:pic>
      <p:pic>
        <p:nvPicPr>
          <p:cNvPr id="38916" name="Picture 4" descr="C:\Users\User\Pictures\2009-09-24\02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1905000"/>
            <a:ext cx="4038600" cy="1981200"/>
          </a:xfrm>
          <a:prstGeom prst="rect">
            <a:avLst/>
          </a:prstGeom>
          <a:noFill/>
        </p:spPr>
      </p:pic>
      <p:pic>
        <p:nvPicPr>
          <p:cNvPr id="38914" name="Picture 2" descr="C:\Users\User\Pictures\2009-09-24\027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38600"/>
            <a:ext cx="4143404" cy="2819400"/>
          </a:xfrm>
          <a:prstGeom prst="rect">
            <a:avLst/>
          </a:prstGeom>
          <a:noFill/>
        </p:spPr>
      </p:pic>
      <p:pic>
        <p:nvPicPr>
          <p:cNvPr id="38917" name="Picture 5" descr="C:\Users\User\Pictures\2009-09-24\04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648200" y="4038600"/>
            <a:ext cx="4038600" cy="1981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sng" dirty="0" smtClean="0"/>
              <a:t>Positive outcomes</a:t>
            </a:r>
            <a:endParaRPr lang="en-ZA" u="sng" dirty="0"/>
          </a:p>
        </p:txBody>
      </p:sp>
      <p:pic>
        <p:nvPicPr>
          <p:cNvPr id="10" name="Content Placeholder 9" descr="SP_A005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4110495" y="2104555"/>
            <a:ext cx="4643470" cy="4434840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071538" y="1905000"/>
            <a:ext cx="7615262" cy="4114800"/>
          </a:xfrm>
        </p:spPr>
        <p:txBody>
          <a:bodyPr/>
          <a:lstStyle/>
          <a:p>
            <a:r>
              <a:rPr lang="en-ZA" dirty="0" smtClean="0"/>
              <a:t>1.willingness to </a:t>
            </a:r>
          </a:p>
          <a:p>
            <a:pPr>
              <a:buNone/>
            </a:pPr>
            <a:r>
              <a:rPr lang="en-ZA" dirty="0" smtClean="0"/>
              <a:t>eradicate.</a:t>
            </a:r>
          </a:p>
          <a:p>
            <a:pPr>
              <a:buNone/>
            </a:pPr>
            <a:endParaRPr lang="en-ZA" dirty="0" smtClean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sng" dirty="0" smtClean="0"/>
              <a:t>EVIDENCE</a:t>
            </a:r>
            <a:endParaRPr lang="en-ZA" u="sng" dirty="0"/>
          </a:p>
        </p:txBody>
      </p:sp>
      <p:pic>
        <p:nvPicPr>
          <p:cNvPr id="4" name="Content Placeholder 3" descr="SP_A00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536011" y="678639"/>
            <a:ext cx="4643471" cy="7286673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sng" dirty="0" smtClean="0"/>
              <a:t>MORE EVIDENCE</a:t>
            </a:r>
            <a:endParaRPr lang="en-ZA" u="sng" dirty="0"/>
          </a:p>
        </p:txBody>
      </p:sp>
      <p:pic>
        <p:nvPicPr>
          <p:cNvPr id="5" name="Content Placeholder 4" descr="Image01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000240"/>
            <a:ext cx="4038600" cy="4286280"/>
          </a:xfrm>
        </p:spPr>
      </p:pic>
      <p:pic>
        <p:nvPicPr>
          <p:cNvPr id="6" name="Content Placeholder 5" descr="Image00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sng" dirty="0" smtClean="0"/>
              <a:t>MORE EVIDENCE</a:t>
            </a:r>
            <a:endParaRPr lang="en-ZA" u="sng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smtClean="0"/>
              <a:t>Street hawker</a:t>
            </a:r>
            <a:endParaRPr lang="en-ZA" dirty="0"/>
          </a:p>
        </p:txBody>
      </p:sp>
      <p:pic>
        <p:nvPicPr>
          <p:cNvPr id="15" name="Content Placeholder 14" descr="Image002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57620" y="1920874"/>
            <a:ext cx="4714908" cy="4722835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ZA" u="sng" dirty="0" smtClean="0"/>
              <a:t>CHALLENGES</a:t>
            </a:r>
            <a:r>
              <a:rPr lang="en-ZA" dirty="0" smtClean="0"/>
              <a:t> </a:t>
            </a:r>
            <a:endParaRPr lang="en-ZA" dirty="0"/>
          </a:p>
        </p:txBody>
      </p:sp>
      <p:pic>
        <p:nvPicPr>
          <p:cNvPr id="5" name="Content Placeholder 4" descr="Image08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5000"/>
            <a:ext cx="4038600" cy="1981200"/>
          </a:xfrm>
        </p:spPr>
      </p:pic>
      <p:pic>
        <p:nvPicPr>
          <p:cNvPr id="6" name="Content Placeholder 5" descr="Image08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05000"/>
            <a:ext cx="4038600" cy="1981200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3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ZA" sz="4600" b="1" u="sng" dirty="0" smtClean="0"/>
              <a:t>Economical</a:t>
            </a:r>
            <a:r>
              <a:rPr lang="en-ZA" dirty="0" smtClean="0"/>
              <a:t> </a:t>
            </a:r>
          </a:p>
          <a:p>
            <a:pPr marL="514350" indent="-514350">
              <a:buFont typeface="Wingdings" pitchFamily="2" charset="2"/>
              <a:buChar char="v"/>
            </a:pPr>
            <a:endParaRPr lang="en-ZA" dirty="0" smtClean="0"/>
          </a:p>
          <a:p>
            <a:pPr marL="514350" indent="-514350">
              <a:buFont typeface="Wingdings" pitchFamily="2" charset="2"/>
              <a:buChar char="v"/>
            </a:pPr>
            <a:r>
              <a:rPr lang="en-ZA" sz="3200" dirty="0" smtClean="0"/>
              <a:t> Insufficient method used.            ( mechanical) due to lack of funds</a:t>
            </a:r>
            <a:r>
              <a:rPr lang="en-ZA" dirty="0" smtClean="0"/>
              <a:t>.</a:t>
            </a:r>
            <a:endParaRPr lang="en-ZA" u="sng" dirty="0" smtClean="0"/>
          </a:p>
          <a:p>
            <a:pPr>
              <a:buNone/>
            </a:pPr>
            <a:r>
              <a:rPr lang="en-ZA" b="1" dirty="0" smtClean="0"/>
              <a:t> 3.    </a:t>
            </a:r>
            <a:r>
              <a:rPr lang="en-ZA" b="1" u="sng" dirty="0" smtClean="0"/>
              <a:t>Contradictions</a:t>
            </a:r>
          </a:p>
          <a:p>
            <a:pPr>
              <a:buNone/>
            </a:pPr>
            <a:endParaRPr lang="en-ZA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n-ZA" b="1" dirty="0" smtClean="0"/>
              <a:t>2. </a:t>
            </a:r>
            <a:r>
              <a:rPr lang="en-ZA" b="1" u="sng" dirty="0" smtClean="0"/>
              <a:t>Social</a:t>
            </a:r>
            <a:r>
              <a:rPr lang="en-ZA" b="1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ZA" dirty="0" smtClean="0"/>
              <a:t> Aggressiveness</a:t>
            </a:r>
          </a:p>
          <a:p>
            <a:pPr>
              <a:buFont typeface="Wingdings" pitchFamily="2" charset="2"/>
              <a:buChar char="v"/>
            </a:pPr>
            <a:r>
              <a:rPr lang="en-ZA" dirty="0" smtClean="0"/>
              <a:t> Resistance </a:t>
            </a:r>
            <a:endParaRPr lang="en-ZA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sng" dirty="0" smtClean="0"/>
              <a:t>Suggestions</a:t>
            </a: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ZA" dirty="0" smtClean="0"/>
              <a:t> Community co-ordinators from water affairs.</a:t>
            </a:r>
          </a:p>
          <a:p>
            <a:pPr>
              <a:buFont typeface="Wingdings" pitchFamily="2" charset="2"/>
              <a:buChar char="v"/>
            </a:pPr>
            <a:r>
              <a:rPr lang="en-ZA" dirty="0" smtClean="0"/>
              <a:t>Flyers at places where most people visit.eg post office, police stations etc.</a:t>
            </a:r>
          </a:p>
          <a:p>
            <a:pPr>
              <a:buFont typeface="Wingdings" pitchFamily="2" charset="2"/>
              <a:buChar char="v"/>
            </a:pPr>
            <a:r>
              <a:rPr lang="en-ZA" dirty="0" smtClean="0"/>
              <a:t>Broadcast during weed buster week on media.eg radio stations.</a:t>
            </a:r>
          </a:p>
          <a:p>
            <a:endParaRPr lang="en-ZA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Conclusion </a:t>
            </a:r>
            <a:endParaRPr lang="en-ZA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357563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05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/>
              <a:t>IAP’S AFFECT OUR LIVES NEGATIVELY. </a:t>
            </a:r>
          </a:p>
          <a:p>
            <a:pPr algn="l">
              <a:lnSpc>
                <a:spcPct val="105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/>
              <a:t>SOUTH AFRICA IS A SCARCE WATER COUNTRY </a:t>
            </a:r>
          </a:p>
          <a:p>
            <a:pPr algn="l">
              <a:lnSpc>
                <a:spcPct val="105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/>
              <a:t>LETS JOIN HANDS &amp; CONTROL IAP’S TO PROTECT OUR NATURAL RESOURCES. </a:t>
            </a:r>
          </a:p>
          <a:p>
            <a:pPr algn="l">
              <a:lnSpc>
                <a:spcPct val="105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/>
              <a:t>GO &amp; SPREAD THE MASSAGE TO ALL SOUTH AFRICANS </a:t>
            </a:r>
            <a:endParaRPr lang="en-ZA" sz="2400" dirty="0"/>
          </a:p>
          <a:p>
            <a:pPr>
              <a:lnSpc>
                <a:spcPct val="80000"/>
              </a:lnSpc>
            </a:pPr>
            <a:endParaRPr lang="en-ZA" sz="24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SCHOOL MAP</a:t>
            </a:r>
            <a:endParaRPr lang="en-ZA"/>
          </a:p>
        </p:txBody>
      </p:sp>
      <p:graphicFrame>
        <p:nvGraphicFramePr>
          <p:cNvPr id="4103" name="Object 7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85720" y="1714488"/>
          <a:ext cx="7858180" cy="4929222"/>
        </p:xfrm>
        <a:graphic>
          <a:graphicData uri="http://schemas.openxmlformats.org/presentationml/2006/ole">
            <p:oleObj spid="_x0000_s4103" name="Document" r:id="rId3" imgW="5253252" imgH="8672164" progId="Word.Document.8">
              <p:embed/>
            </p:oleObj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/>
              <a:t>OTHER INFORMATION</a:t>
            </a:r>
            <a:r>
              <a:rPr lang="en-US" smtClean="0"/>
              <a:t> </a:t>
            </a:r>
            <a:endParaRPr lang="en-ZA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dirty="0" err="1" smtClean="0"/>
              <a:t>Indringerplante</a:t>
            </a:r>
            <a:r>
              <a:rPr lang="en-US" sz="2400" dirty="0" smtClean="0"/>
              <a:t> (</a:t>
            </a:r>
            <a:r>
              <a:rPr lang="en-US" sz="2400" dirty="0" err="1" smtClean="0"/>
              <a:t>Mooi</a:t>
            </a:r>
            <a:r>
              <a:rPr lang="en-US" sz="2400" dirty="0" smtClean="0"/>
              <a:t> </a:t>
            </a:r>
            <a:r>
              <a:rPr lang="en-US" sz="2400" dirty="0" err="1" smtClean="0"/>
              <a:t>Maar</a:t>
            </a:r>
            <a:r>
              <a:rPr lang="en-US" sz="2400" dirty="0" smtClean="0"/>
              <a:t> </a:t>
            </a:r>
            <a:r>
              <a:rPr lang="en-US" sz="2400" dirty="0" err="1" smtClean="0"/>
              <a:t>Gevaarlik</a:t>
            </a:r>
            <a:r>
              <a:rPr lang="en-US" sz="2400" dirty="0" smtClean="0"/>
              <a:t>) , 1978, GH </a:t>
            </a:r>
            <a:r>
              <a:rPr lang="en-US" sz="2400" dirty="0" err="1" smtClean="0"/>
              <a:t>Stirton</a:t>
            </a:r>
            <a:r>
              <a:rPr lang="en-US" sz="2400" dirty="0" smtClean="0"/>
              <a:t>,          Department Of Nature &amp; Conservation. 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dirty="0" smtClean="0"/>
              <a:t>Alien Weeds &amp; Invasive Plants , 2001, </a:t>
            </a:r>
            <a:r>
              <a:rPr lang="en-US" sz="2400" dirty="0" err="1" smtClean="0"/>
              <a:t>Lesly</a:t>
            </a:r>
            <a:r>
              <a:rPr lang="en-US" sz="2400" dirty="0" smtClean="0"/>
              <a:t> Henderson. ARC. LNR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smtClean="0"/>
              <a:t>DWA( </a:t>
            </a:r>
            <a:r>
              <a:rPr lang="en-US" sz="2400" dirty="0" smtClean="0"/>
              <a:t>Working For Water) 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dirty="0" smtClean="0"/>
              <a:t>Department Of Agriculture </a:t>
            </a:r>
            <a:endParaRPr lang="en-ZA" sz="2400" dirty="0" smtClean="0"/>
          </a:p>
          <a:p>
            <a:pPr>
              <a:lnSpc>
                <a:spcPct val="80000"/>
              </a:lnSpc>
            </a:pPr>
            <a:endParaRPr lang="en-ZA" sz="2400" dirty="0"/>
          </a:p>
        </p:txBody>
      </p:sp>
    </p:spTree>
  </p:cSld>
  <p:clrMapOvr>
    <a:masterClrMapping/>
  </p:clrMapOvr>
  <p:transition spd="slow">
    <p:newsflash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z="4000" b="1" u="sng" dirty="0">
                <a:latin typeface="Verdana" pitchFamily="34" charset="0"/>
              </a:rPr>
              <a:t>IDENTIFICATION OF IAP’S</a:t>
            </a:r>
            <a:endParaRPr lang="en-ZA" sz="4000" b="1" u="sng" dirty="0">
              <a:latin typeface="Verdana" pitchFamily="34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85926"/>
            <a:ext cx="8229600" cy="4340237"/>
          </a:xfrm>
          <a:noFill/>
          <a:ln/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en-US" dirty="0" smtClean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CLUSTER </a:t>
            </a:r>
            <a:endParaRPr lang="en-US" dirty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BROAD LEAVES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HUGE </a:t>
            </a:r>
            <a:endParaRPr lang="en-ZA" dirty="0"/>
          </a:p>
          <a:p>
            <a:pPr>
              <a:buFontTx/>
              <a:buNone/>
            </a:pPr>
            <a:endParaRPr lang="en-ZA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u="sng" dirty="0"/>
              <a:t>IDENTIFICATON OF IAP’S</a:t>
            </a:r>
            <a:r>
              <a:rPr lang="en-US" dirty="0"/>
              <a:t> </a:t>
            </a:r>
          </a:p>
        </p:txBody>
      </p:sp>
      <p:pic>
        <p:nvPicPr>
          <p:cNvPr id="36871" name="Picture 7" descr="Image00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2000240"/>
            <a:ext cx="3643338" cy="4643470"/>
          </a:xfrm>
        </p:spPr>
      </p:pic>
      <p:pic>
        <p:nvPicPr>
          <p:cNvPr id="36874" name="Picture 10" descr="Image0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143504" y="1905000"/>
            <a:ext cx="3543296" cy="4738710"/>
          </a:xfrm>
          <a:noFill/>
          <a:ln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RED RIVER GUM</a:t>
            </a:r>
            <a:r>
              <a:rPr lang="en-US" u="sng" dirty="0"/>
              <a:t> </a:t>
            </a:r>
            <a:endParaRPr lang="en-ZA" u="sng" dirty="0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IMPACT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/>
              <a:t>Hall , toilets and kitchen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/>
              <a:t>Drainage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/>
              <a:t>Bore hole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/>
              <a:t>Mabala’s cottage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/>
              <a:t>Other indigenous plants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/>
              <a:t>Storeroom </a:t>
            </a:r>
            <a:endParaRPr lang="en-ZA" sz="2800"/>
          </a:p>
          <a:p>
            <a:pPr>
              <a:lnSpc>
                <a:spcPct val="90000"/>
              </a:lnSpc>
            </a:pPr>
            <a:endParaRPr lang="en-ZA" sz="2800"/>
          </a:p>
        </p:txBody>
      </p:sp>
      <p:pic>
        <p:nvPicPr>
          <p:cNvPr id="5142" name="Picture 22" descr="Image08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05000"/>
            <a:ext cx="4038600" cy="411480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1384300"/>
          </a:xfrm>
        </p:spPr>
        <p:txBody>
          <a:bodyPr/>
          <a:lstStyle/>
          <a:p>
            <a:r>
              <a:rPr lang="en-US" u="sng" dirty="0"/>
              <a:t>Case study </a:t>
            </a:r>
            <a:endParaRPr lang="en-ZA" u="sng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lvl="1">
              <a:lnSpc>
                <a:spcPct val="80000"/>
              </a:lnSpc>
            </a:pPr>
            <a:r>
              <a:rPr lang="en-US" b="1" dirty="0">
                <a:latin typeface="Aharoni" pitchFamily="2" charset="-79"/>
                <a:cs typeface="Aharoni" pitchFamily="2" charset="-79"/>
              </a:rPr>
              <a:t>MABALA THE HANDY MAN</a:t>
            </a:r>
          </a:p>
          <a:p>
            <a:pPr>
              <a:lnSpc>
                <a:spcPct val="80000"/>
              </a:lnSpc>
            </a:pPr>
            <a:endParaRPr lang="en-US" sz="2000" b="1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dirty="0"/>
              <a:t> Worked since 1996 (13years)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dirty="0"/>
              <a:t>Planted in row as </a:t>
            </a:r>
            <a:r>
              <a:rPr lang="en-US" sz="2800" dirty="0" smtClean="0"/>
              <a:t>wind breakers</a:t>
            </a:r>
            <a:endParaRPr lang="en-US" sz="2800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dirty="0"/>
              <a:t>Huge tree for shade over the hall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dirty="0"/>
              <a:t>Multiplied in </a:t>
            </a:r>
            <a:r>
              <a:rPr lang="en-US" sz="2800" dirty="0" smtClean="0"/>
              <a:t>numbers</a:t>
            </a:r>
            <a:endParaRPr lang="en-US" sz="2800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dirty="0"/>
              <a:t>Dangerous to him </a:t>
            </a:r>
            <a:endParaRPr lang="en-ZA" sz="2800" dirty="0"/>
          </a:p>
          <a:p>
            <a:pPr>
              <a:lnSpc>
                <a:spcPct val="80000"/>
              </a:lnSpc>
            </a:pPr>
            <a:endParaRPr lang="en-ZA" sz="2000" dirty="0"/>
          </a:p>
        </p:txBody>
      </p:sp>
      <p:pic>
        <p:nvPicPr>
          <p:cNvPr id="16390" name="Picture 6" descr="Image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05000"/>
            <a:ext cx="4038600" cy="4114800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IMPACTS ON MABALA’ S COTTAGE</a:t>
            </a:r>
            <a:endParaRPr lang="en-US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328982" cy="3738578"/>
          </a:xfrm>
        </p:spPr>
        <p:txBody>
          <a:bodyPr/>
          <a:lstStyle/>
          <a:p>
            <a:endParaRPr lang="en-ZA" dirty="0"/>
          </a:p>
        </p:txBody>
      </p:sp>
      <p:pic>
        <p:nvPicPr>
          <p:cNvPr id="28679" name="Picture 7" descr="Image0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4973629" y="1384297"/>
            <a:ext cx="2071704" cy="3303589"/>
          </a:xfrm>
        </p:spPr>
      </p:pic>
      <p:pic>
        <p:nvPicPr>
          <p:cNvPr id="28680" name="Picture 8" descr="Image07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4687889" y="3884614"/>
            <a:ext cx="2571744" cy="3375027"/>
          </a:xfrm>
        </p:spPr>
      </p:pic>
      <p:pic>
        <p:nvPicPr>
          <p:cNvPr id="13" name="Picture 6" descr="Image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91664" y="2188751"/>
            <a:ext cx="4038600" cy="350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b="1" smtClean="0"/>
              <a:t>SYRINGA</a:t>
            </a:r>
            <a:r>
              <a:rPr lang="en-US" smtClean="0"/>
              <a:t> </a:t>
            </a:r>
            <a:endParaRPr lang="en-ZA"/>
          </a:p>
        </p:txBody>
      </p:sp>
      <p:pic>
        <p:nvPicPr>
          <p:cNvPr id="18445" name="Picture 13" descr="Image04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848095" y="1080675"/>
            <a:ext cx="2571768" cy="3410767"/>
          </a:xfrm>
        </p:spPr>
      </p:pic>
      <p:pic>
        <p:nvPicPr>
          <p:cNvPr id="18446" name="Picture 14" descr="Image08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5078422" y="720714"/>
            <a:ext cx="2416180" cy="3857651"/>
          </a:xfrm>
        </p:spPr>
      </p:pic>
      <p:pic>
        <p:nvPicPr>
          <p:cNvPr id="18449" name="Picture 17" descr="Image03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 rot="5400000">
            <a:off x="912800" y="3802053"/>
            <a:ext cx="2486813" cy="3455222"/>
          </a:xfrm>
        </p:spPr>
      </p:pic>
      <p:pic>
        <p:nvPicPr>
          <p:cNvPr id="18450" name="Picture 18" descr="Image0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 rot="5400000">
            <a:off x="4861726" y="3710777"/>
            <a:ext cx="2643182" cy="3651263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802</TotalTime>
  <Words>411</Words>
  <Application>Microsoft PowerPoint</Application>
  <PresentationFormat>On-screen Show (4:3)</PresentationFormat>
  <Paragraphs>139</Paragraphs>
  <Slides>30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Flow</vt:lpstr>
      <vt:lpstr>Document</vt:lpstr>
      <vt:lpstr>NYLSTROOM PRIMARY SCHOOL</vt:lpstr>
      <vt:lpstr>THE IMPACT OF INVASIVE ALIEN PLANTS ON PEOPLE’S LIFES</vt:lpstr>
      <vt:lpstr>SCHOOL MAP</vt:lpstr>
      <vt:lpstr>IDENTIFICATION OF IAP’S</vt:lpstr>
      <vt:lpstr>IDENTIFICATON OF IAP’S </vt:lpstr>
      <vt:lpstr>RED RIVER GUM </vt:lpstr>
      <vt:lpstr>Case study </vt:lpstr>
      <vt:lpstr>IMPACTS ON MABALA’ S COTTAGE</vt:lpstr>
      <vt:lpstr>SYRINGA </vt:lpstr>
      <vt:lpstr>INTERGRATION WITH CURRICULUM</vt:lpstr>
      <vt:lpstr>CURRICULUM</vt:lpstr>
      <vt:lpstr>CURRICULUM</vt:lpstr>
      <vt:lpstr>OLEANDER</vt:lpstr>
      <vt:lpstr>COMMUNITY AWARENESS </vt:lpstr>
      <vt:lpstr>MORE ABOUT MEXICAN POPPY</vt:lpstr>
      <vt:lpstr>THORN APPLE </vt:lpstr>
      <vt:lpstr>LANTANA CAMARA </vt:lpstr>
      <vt:lpstr>OUTCOMES</vt:lpstr>
      <vt:lpstr>CASTER OIL PLANT </vt:lpstr>
      <vt:lpstr>Modimolle </vt:lpstr>
      <vt:lpstr> IAP’S IN MODIMOLLE</vt:lpstr>
      <vt:lpstr> MORE</vt:lpstr>
      <vt:lpstr>Positive outcomes</vt:lpstr>
      <vt:lpstr>EVIDENCE</vt:lpstr>
      <vt:lpstr>MORE EVIDENCE</vt:lpstr>
      <vt:lpstr>MORE EVIDENCE</vt:lpstr>
      <vt:lpstr>CHALLENGES </vt:lpstr>
      <vt:lpstr>Suggestions </vt:lpstr>
      <vt:lpstr>Conclusion </vt:lpstr>
      <vt:lpstr>OTHER INFORMATION </vt:lpstr>
    </vt:vector>
  </TitlesOfParts>
  <Company>Private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INVASIVE ALIEN PLANTS</dc:title>
  <dc:creator>Nkuzi Development Association</dc:creator>
  <cp:lastModifiedBy>User</cp:lastModifiedBy>
  <cp:revision>83</cp:revision>
  <dcterms:created xsi:type="dcterms:W3CDTF">2009-09-19T14:08:20Z</dcterms:created>
  <dcterms:modified xsi:type="dcterms:W3CDTF">2010-09-22T16:24:20Z</dcterms:modified>
</cp:coreProperties>
</file>